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2" r:id="rId6"/>
    <p:sldId id="276" r:id="rId7"/>
    <p:sldId id="273" r:id="rId8"/>
    <p:sldId id="260" r:id="rId9"/>
    <p:sldId id="261" r:id="rId10"/>
    <p:sldId id="262" r:id="rId11"/>
    <p:sldId id="263" r:id="rId12"/>
    <p:sldId id="275" r:id="rId13"/>
    <p:sldId id="264" r:id="rId14"/>
    <p:sldId id="274" r:id="rId15"/>
    <p:sldId id="265" r:id="rId16"/>
    <p:sldId id="271" r:id="rId17"/>
    <p:sldId id="270" r:id="rId18"/>
    <p:sldId id="268" r:id="rId19"/>
    <p:sldId id="269" r:id="rId20"/>
    <p:sldId id="267" r:id="rId21"/>
  </p:sldIdLst>
  <p:sldSz cx="9144000" cy="5143500" type="screen16x9"/>
  <p:notesSz cx="6858000" cy="9144000"/>
  <p:embeddedFontLst>
    <p:embeddedFont>
      <p:font typeface="Ebrima" panose="02000000000000000000" pitchFamily="2" charset="0"/>
      <p:regular r:id="rId23"/>
      <p:bold r:id="rId24"/>
    </p:embeddedFont>
    <p:embeddedFont>
      <p:font typeface="Economica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5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4:32:45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24575,'1'0'0,"0"0"0,0 1 0,0-1 0,0 1 0,-1 0 0,1-1 0,0 1 0,0 0 0,0-1 0,-1 1 0,1 0 0,0 0 0,-1 0 0,1-1 0,0 1 0,-1 0 0,0 0 0,1 0 0,0 2 0,10 25 0,-8-20 0,6 22 0,0 1 0,-2 0 0,-2 1 0,0 0 0,-3 0 0,0 0 0,-2 0 0,-5 42 0,-7-24-1365,8-36-5461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4:32:46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0 184 24575,'4'-4'0,"0"1"0,1 0 0,-1 0 0,0 1 0,9-5 0,-9 6 0,0-1 0,1 0 0,-2-1 0,1 1 0,0-1 0,-1 1 0,1-1 0,5-7 0,-4 5 0,1 0 0,-1 0 0,1 1 0,0-1 0,0 1 0,0 1 0,1-1 0,-1 1 0,1 0 0,10-3 0,-8 3 0,0-1 0,0 0 0,0-1 0,14-9 0,-4-11 129,-3 2-1623,-6 15-5332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4:32:47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183 151 24575,'-3'-4'0,"-6"0"0,-4-1 0,0-2 0,-1 0 0,1-3 0,0 1 0,2-2 0,-1 1 0,2-1 0,-1 0 0,-3 3 0,2-1 0,3-2 0,-2 0 0,3-1 0,1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4:32:50.4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24004,'0'673'0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4:32:55.1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1 257 24575,'0'-5'0,"1"0"0,-1 0 0,1 1 0,0-1 0,1 0 0,-1 0 0,1 1 0,0-1 0,0 1 0,0-1 0,1 1 0,0 0 0,0 0 0,4-5 0,6-5 0,1 0 0,22-15 0,3-5 0,-6 6 20,-25 22-251,-1 0 0,1 0 1,-1-1-1,-1 0 0,11-13 0,-10 8-6595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4:32:56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279 182 24575,'-5'-2'0,"0"0"0,0 0 0,0 0 0,0 0 0,1-1 0,-1 0 0,1 0 0,-6-6 0,-7-3 0,-186-122-1365,192 127-5461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4:34:05.6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24341,'3779'0'0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14:34:07.9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 24575,'1'-1'0,"-1"0"0,0 0 0,1 1 0,-1-1 0,1 0 0,-1 0 0,1 0 0,-1 0 0,1 1 0,0-1 0,-1 0 0,1 0 0,0 1 0,0-1 0,-1 1 0,1-1 0,0 1 0,0-1 0,0 1 0,0-1 0,0 1 0,0 0 0,0-1 0,0 1 0,0 0 0,0 0 0,-1 0 0,1 0 0,2 0 0,30 0 0,-18 4 0,0 0 0,0 1 0,0 1 0,-1 1 0,16 9 0,-11-6 0,36 15 0,-50-23 0,0 0 0,0 1 0,-1 0 0,1 0 0,-1 0 0,0 0 0,0 1 0,5 5 0,-5-5 0,1 0 0,-1 0 0,1 0 0,0 0 0,0-1 0,7 4 0,6 2 0,-1 2 0,0 0 0,0 0 0,-1 2 0,21 20 0,-24-20 0,0 1 0,0 0 0,15 23 0,-27-35 0,0 0 0,0 0 0,-1 0 0,1 0 0,0 1 0,-1-1 0,1 0 0,-1 0 0,0 0 0,0 0 0,0 1 0,0-1 0,0 0 0,0 0 0,-1 0 0,1 0 0,-1 1 0,1-1 0,-1 0 0,0 0 0,0 0 0,0 0 0,0 0 0,0-1 0,0 1 0,0 0 0,-1 0 0,1-1 0,-1 1 0,-2 2 0,-6 4 0,1 0 0,-1 0 0,-22 12 0,27-17 0,-23 11 0,22-11 0,0-1 0,1 1 0,-1 1 0,1-1 0,-1 1 0,1 0 0,-5 5 0,0 0 0,0 0 0,0-1 0,-1 0 0,-15 8 0,-1 0 0,19-9 0,0 0 0,1 0 0,-1 1 0,1-1 0,-10 17 0,-16 17 0,22-31 0,-4 6 0,-2 0 0,-31 23 0,-10 0-1365,47-30-5461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45E35009-37A5-1246-101A-E88257413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0C64C0CD-1074-887C-9D4A-D9D71E768B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1AA2A0F5-4D42-DF74-6ABE-C1DDF7C07F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04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A96E9E51-1A78-157B-4994-491564E65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96687E25-B57D-F529-D170-8DA378F2C5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571FD3FA-0351-8EF9-FB55-A060EDA44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59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D19F7B97-AC7B-73C8-B007-00C320B68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D30BA590-5C3A-20CE-F870-5B6676624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D74A8D0A-E645-37D1-16CD-6294999C2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925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9C517E50-26EA-D9EB-E91B-579E3A1CC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A12155BA-744F-E488-54F6-1A1502C1E9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904B7FE3-952B-6F3D-5054-682B6464D8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52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501B1C99-B2C3-83C0-5569-C0CD67F8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>
            <a:extLst>
              <a:ext uri="{FF2B5EF4-FFF2-40B4-BE49-F238E27FC236}">
                <a16:creationId xmlns:a16="http://schemas.microsoft.com/office/drawing/2014/main" id="{F2E1B456-0233-F50E-5B17-D4BF64EC4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>
            <a:extLst>
              <a:ext uri="{FF2B5EF4-FFF2-40B4-BE49-F238E27FC236}">
                <a16:creationId xmlns:a16="http://schemas.microsoft.com/office/drawing/2014/main" id="{F3535976-1904-97E6-C7F7-3BE0C9727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40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8408140B-F9C5-7BB1-A4D4-44D2D717E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>
            <a:extLst>
              <a:ext uri="{FF2B5EF4-FFF2-40B4-BE49-F238E27FC236}">
                <a16:creationId xmlns:a16="http://schemas.microsoft.com/office/drawing/2014/main" id="{42075AB2-F18A-1773-D19D-31179884A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>
            <a:extLst>
              <a:ext uri="{FF2B5EF4-FFF2-40B4-BE49-F238E27FC236}">
                <a16:creationId xmlns:a16="http://schemas.microsoft.com/office/drawing/2014/main" id="{CDC8B9CB-74EE-E786-1627-981E8C82F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2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CCA2408F-CA1D-2F79-E72A-AE31947F5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>
            <a:extLst>
              <a:ext uri="{FF2B5EF4-FFF2-40B4-BE49-F238E27FC236}">
                <a16:creationId xmlns:a16="http://schemas.microsoft.com/office/drawing/2014/main" id="{C6D6471B-813E-A5EB-1CB5-021DE16D4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>
            <a:extLst>
              <a:ext uri="{FF2B5EF4-FFF2-40B4-BE49-F238E27FC236}">
                <a16:creationId xmlns:a16="http://schemas.microsoft.com/office/drawing/2014/main" id="{7CFF5610-DA09-8EAF-C1C7-1112B4956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51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6.png"/><Relationship Id="rId18" Type="http://schemas.openxmlformats.org/officeDocument/2006/relationships/customXml" Target="../ink/ink6.xml"/><Relationship Id="rId3" Type="http://schemas.openxmlformats.org/officeDocument/2006/relationships/image" Target="../media/image1.png"/><Relationship Id="rId21" Type="http://schemas.openxmlformats.org/officeDocument/2006/relationships/customXml" Target="../ink/ink7.xml"/><Relationship Id="rId7" Type="http://schemas.openxmlformats.org/officeDocument/2006/relationships/image" Target="../media/image33.png"/><Relationship Id="rId12" Type="http://schemas.openxmlformats.org/officeDocument/2006/relationships/customXml" Target="../ink/ink3.xm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5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24" Type="http://schemas.openxmlformats.org/officeDocument/2006/relationships/image" Target="../media/image42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customXml" Target="../ink/ink8.xml"/><Relationship Id="rId10" Type="http://schemas.openxmlformats.org/officeDocument/2006/relationships/customXml" Target="../ink/ink2.xml"/><Relationship Id="rId19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customXml" Target="../ink/ink4.xml"/><Relationship Id="rId2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.krok.edu.ua/SRE/SRE-2024/paper/view/2656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1.png"/><Relationship Id="rId4" Type="http://schemas.openxmlformats.org/officeDocument/2006/relationships/hyperlink" Target="https://snu.edu.ua/wp-content/uploads/2024/01/agro_osvita_2023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20563" y="1337539"/>
            <a:ext cx="3776719" cy="1234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buNone/>
            </a:pP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Economica" panose="020B0604020202020204" charset="0"/>
              </a:rPr>
              <a:t>Програмна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Economica" panose="020B0604020202020204" charset="0"/>
              </a:rPr>
              <a:t> система для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Economica" panose="020B0604020202020204" charset="0"/>
              </a:rPr>
              <a:t>ведення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Economica" panose="020B0604020202020204" charset="0"/>
              </a:rPr>
              <a:t> персонального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Economica" panose="020B0604020202020204" charset="0"/>
              </a:rPr>
              <a:t>щоденника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Economica" panose="020B0604020202020204" charset="0"/>
              </a:rPr>
              <a:t> </a:t>
            </a:r>
            <a:r>
              <a:rPr lang="ru-RU" sz="2400" b="0" i="0" u="none" strike="noStrike" dirty="0" err="1">
                <a:solidFill>
                  <a:srgbClr val="000000"/>
                </a:solidFill>
                <a:effectLst/>
                <a:latin typeface="Economica" panose="020B0604020202020204" charset="0"/>
              </a:rPr>
              <a:t>подій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Economica" panose="020B0604020202020204" charset="0"/>
              </a:rPr>
              <a:t> </a:t>
            </a:r>
            <a:r>
              <a:rPr lang="uk" sz="2400" dirty="0"/>
              <a:t> 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9712" y="3635125"/>
            <a:ext cx="5085938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Мічківський Я. С., ПЗПІ-21-7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Керівник:         ст. </a:t>
            </a:r>
            <a:r>
              <a:rPr lang="ru-RU" dirty="0"/>
              <a:t>в</a:t>
            </a:r>
            <a:r>
              <a:rPr lang="uk" dirty="0"/>
              <a:t>икладач Онищенко К. Г.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12 червня 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2050" name="Picture 2" descr="Material UI: A Guide to Build Modern and Responsive Web Applications | by  Gokul Abisheak | MS Club of SLIIT | Medium">
            <a:extLst>
              <a:ext uri="{FF2B5EF4-FFF2-40B4-BE49-F238E27FC236}">
                <a16:creationId xmlns:a16="http://schemas.microsoft.com/office/drawing/2014/main" id="{046C2FFB-C73A-0831-86A0-3541F1EA8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32" y="1590546"/>
            <a:ext cx="1868965" cy="98120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mplify Data Management in React with React Query! 🔄">
            <a:extLst>
              <a:ext uri="{FF2B5EF4-FFF2-40B4-BE49-F238E27FC236}">
                <a16:creationId xmlns:a16="http://schemas.microsoft.com/office/drawing/2014/main" id="{BCA648AD-74E6-B289-562C-B8118645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9" y="2571749"/>
            <a:ext cx="1868965" cy="100750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Beginner's Guide to Unit-Testing With Jest | by Daniel Sasse | Geek  Culture | Medium">
            <a:extLst>
              <a:ext uri="{FF2B5EF4-FFF2-40B4-BE49-F238E27FC236}">
                <a16:creationId xmlns:a16="http://schemas.microsoft.com/office/drawing/2014/main" id="{A3FC9B3D-FFFD-C9D8-9818-3A03AA591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796" y="2571749"/>
            <a:ext cx="1927818" cy="100750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Лучшие курсы для React-разработчиков, включая бесплатное обучение с нуля |  Timeweb Community">
            <a:extLst>
              <a:ext uri="{FF2B5EF4-FFF2-40B4-BE49-F238E27FC236}">
                <a16:creationId xmlns:a16="http://schemas.microsoft.com/office/drawing/2014/main" id="{243D25C8-0C5C-D380-98F6-A1BC7FE8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795" y="1586357"/>
            <a:ext cx="1927818" cy="9895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te: Webpack Killer or Something Else? | by Erbil Nas | Trendyol Tech |  Medium">
            <a:extLst>
              <a:ext uri="{FF2B5EF4-FFF2-40B4-BE49-F238E27FC236}">
                <a16:creationId xmlns:a16="http://schemas.microsoft.com/office/drawing/2014/main" id="{1208F0C1-DB80-715D-418A-BB4F78F7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13" y="1586358"/>
            <a:ext cx="2007728" cy="98539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sing Tool That transforms How We Build Content Editor Apps! | by Rutuja  Desai | Medium">
            <a:extLst>
              <a:ext uri="{FF2B5EF4-FFF2-40B4-BE49-F238E27FC236}">
                <a16:creationId xmlns:a16="http://schemas.microsoft.com/office/drawing/2014/main" id="{54E9C2BD-C1F5-45AE-D8C4-56553D21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13" y="2571750"/>
            <a:ext cx="2007728" cy="100750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C41FE2E-7301-76D6-FFDF-06507C0F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41" y="1588871"/>
            <a:ext cx="1927815" cy="98287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ntro to Tailwind CSS. In my Journey to learn Javascript, much… | by David  Guillory | Medium">
            <a:extLst>
              <a:ext uri="{FF2B5EF4-FFF2-40B4-BE49-F238E27FC236}">
                <a16:creationId xmlns:a16="http://schemas.microsoft.com/office/drawing/2014/main" id="{779C69E4-36E5-351D-342A-E4795EF8C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41" y="2571749"/>
            <a:ext cx="1927816" cy="100750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83725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Цікаві моменти:</a:t>
            </a:r>
          </a:p>
          <a:p>
            <a:pPr marL="285750" indent="-285750">
              <a:lnSpc>
                <a:spcPct val="150000"/>
              </a:lnSpc>
            </a:pPr>
            <a:r>
              <a:rPr lang="uk-UA" dirty="0"/>
              <a:t>Модуль сторінки = сторінка + компоненти + хуки до компонентів</a:t>
            </a:r>
          </a:p>
          <a:p>
            <a:pPr marL="285750" indent="-285750">
              <a:lnSpc>
                <a:spcPct val="150000"/>
              </a:lnSpc>
            </a:pPr>
            <a:r>
              <a:rPr lang="uk-UA" dirty="0"/>
              <a:t>Верстка = </a:t>
            </a:r>
            <a:r>
              <a:rPr lang="en-US" dirty="0"/>
              <a:t>Tailwind </a:t>
            </a:r>
            <a:r>
              <a:rPr lang="uk-UA" dirty="0"/>
              <a:t>стилі +</a:t>
            </a:r>
            <a:r>
              <a:rPr lang="en-US" dirty="0"/>
              <a:t> MUI</a:t>
            </a:r>
            <a:r>
              <a:rPr lang="uk-UA" dirty="0"/>
              <a:t> як коробка з інструментами</a:t>
            </a:r>
          </a:p>
          <a:p>
            <a:pPr marL="285750" indent="-285750">
              <a:lnSpc>
                <a:spcPct val="150000"/>
              </a:lnSpc>
            </a:pPr>
            <a:r>
              <a:rPr lang="uk-UA" dirty="0"/>
              <a:t>Теми =</a:t>
            </a:r>
            <a:r>
              <a:rPr lang="en-US" dirty="0"/>
              <a:t> </a:t>
            </a:r>
            <a:r>
              <a:rPr lang="uk-UA" dirty="0"/>
              <a:t>кольори у </a:t>
            </a:r>
            <a:r>
              <a:rPr lang="en-US" dirty="0" err="1"/>
              <a:t>themes.ts</a:t>
            </a:r>
            <a:r>
              <a:rPr lang="en-US" dirty="0"/>
              <a:t> </a:t>
            </a:r>
            <a:r>
              <a:rPr lang="ru-RU" dirty="0"/>
              <a:t>+ провайдер</a:t>
            </a:r>
            <a:r>
              <a:rPr lang="en-US" dirty="0"/>
              <a:t> </a:t>
            </a:r>
            <a:r>
              <a:rPr lang="uk-UA" dirty="0"/>
              <a:t>+ </a:t>
            </a:r>
            <a:r>
              <a:rPr lang="ru-RU" dirty="0"/>
              <a:t>хук</a:t>
            </a:r>
            <a:r>
              <a:rPr lang="en-US" dirty="0"/>
              <a:t> +</a:t>
            </a:r>
            <a:r>
              <a:rPr lang="ru-RU" dirty="0"/>
              <a:t> </a:t>
            </a:r>
            <a:r>
              <a:rPr lang="ru-RU" dirty="0" err="1"/>
              <a:t>перемикач</a:t>
            </a:r>
            <a:r>
              <a:rPr lang="ru-RU" dirty="0"/>
              <a:t> </a:t>
            </a:r>
            <a:endParaRPr lang="uk-UA" dirty="0"/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API = </a:t>
            </a:r>
            <a:r>
              <a:rPr lang="uk-UA" dirty="0"/>
              <a:t>централізований</a:t>
            </a:r>
            <a:r>
              <a:rPr lang="en-US" dirty="0"/>
              <a:t> Axios</a:t>
            </a:r>
            <a:r>
              <a:rPr lang="uk-UA" dirty="0"/>
              <a:t> з </a:t>
            </a:r>
            <a:r>
              <a:rPr lang="uk-UA" dirty="0" err="1"/>
              <a:t>інтерсепторами</a:t>
            </a:r>
            <a:r>
              <a:rPr lang="uk-UA" dirty="0"/>
              <a:t> на помилки +</a:t>
            </a:r>
            <a:r>
              <a:rPr lang="en-US" dirty="0"/>
              <a:t> React Query </a:t>
            </a:r>
            <a:r>
              <a:rPr lang="uk-UA" dirty="0"/>
              <a:t>для </a:t>
            </a:r>
            <a:r>
              <a:rPr lang="uk-UA" dirty="0" err="1"/>
              <a:t>кешування</a:t>
            </a:r>
            <a:r>
              <a:rPr lang="uk-UA" dirty="0"/>
              <a:t> + окремі хуки </a:t>
            </a:r>
            <a:r>
              <a:rPr lang="en-US" dirty="0" err="1"/>
              <a:t>api</a:t>
            </a:r>
            <a:r>
              <a:rPr lang="uk-UA" dirty="0"/>
              <a:t> в </a:t>
            </a:r>
            <a:r>
              <a:rPr lang="en-US" dirty="0"/>
              <a:t>/shared/hooks</a:t>
            </a:r>
            <a:endParaRPr lang="uk-UA" dirty="0"/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State Management = </a:t>
            </a:r>
            <a:r>
              <a:rPr lang="uk-UA" strike="sngStrike" dirty="0"/>
              <a:t>важкий </a:t>
            </a:r>
            <a:r>
              <a:rPr lang="en-US" strike="sngStrike" dirty="0"/>
              <a:t>Redux</a:t>
            </a:r>
            <a:r>
              <a:rPr lang="uk-UA" dirty="0"/>
              <a:t> </a:t>
            </a:r>
            <a:r>
              <a:rPr lang="en-US" dirty="0"/>
              <a:t>React</a:t>
            </a:r>
            <a:r>
              <a:rPr lang="uk-UA" dirty="0"/>
              <a:t> </a:t>
            </a:r>
            <a:r>
              <a:rPr lang="en-US" dirty="0"/>
              <a:t>Context + </a:t>
            </a:r>
            <a:r>
              <a:rPr lang="uk-UA" dirty="0"/>
              <a:t>кастомний хук</a:t>
            </a:r>
            <a:endParaRPr lang="en-US" dirty="0"/>
          </a:p>
          <a:p>
            <a:pPr marL="285750" indent="-285750"/>
            <a:endParaRPr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9CEC7372-81AF-B469-E692-2EE5864C9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5B791011-E4C4-A6B5-D1F5-DCBEA8F40C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 провайдера тем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9E27BC21-D578-58C6-580F-041223B432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C33004-D1E0-3CC9-2843-5835E246F4B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B66CD8-42D0-C6DE-96B4-97737831D0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82"/>
          <a:stretch>
            <a:fillRect/>
          </a:stretch>
        </p:blipFill>
        <p:spPr>
          <a:xfrm>
            <a:off x="89267" y="1063599"/>
            <a:ext cx="4073236" cy="20520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C6329D-51B0-3D3A-8F9C-F4897BEC7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49" y="620392"/>
            <a:ext cx="4836497" cy="42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5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 </a:t>
            </a:r>
            <a:r>
              <a:rPr lang="en-US" sz="3200" dirty="0"/>
              <a:t>API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341265-FE30-87C7-9F5D-95792846F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493" y="223969"/>
            <a:ext cx="2959331" cy="46901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36A08F-2D0A-1137-26F7-DB30EF36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76" y="678302"/>
            <a:ext cx="3367332" cy="34280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6CE9C8-38DC-FA14-7196-9B787EABC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516" y="678302"/>
            <a:ext cx="2388969" cy="17311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3478B922-3B5D-E400-A8BE-8034AAAEB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AAF9BA5C-CA16-0E50-7D7F-D91077582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Приклад реалізації</a:t>
            </a:r>
            <a:r>
              <a:rPr lang="en-US" sz="3200" dirty="0"/>
              <a:t> store</a:t>
            </a:r>
            <a:endParaRPr sz="3200" dirty="0"/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F298DEBE-D0E1-45EA-2E50-9A77834141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514C36-450D-0D77-F2E7-0B21D3C6F78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7844B2-75E4-5296-04F2-3A87C13E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702805"/>
            <a:ext cx="3538439" cy="11335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1E32E2-07EB-108D-93FB-81EB48E7F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31" y="3486576"/>
            <a:ext cx="3713352" cy="1038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3A6237-5951-8D68-57C2-02FC4958B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638" y="55718"/>
            <a:ext cx="2798220" cy="19196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F9DF0C-109F-5033-0C5A-A9D16E43D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31" y="2013980"/>
            <a:ext cx="4221543" cy="1200956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DDD463B-D7B7-2DA1-8BC1-79DC2A16025C}"/>
              </a:ext>
            </a:extLst>
          </p:cNvPr>
          <p:cNvGrpSpPr/>
          <p:nvPr/>
        </p:nvGrpSpPr>
        <p:grpSpPr>
          <a:xfrm>
            <a:off x="1755211" y="1843608"/>
            <a:ext cx="158040" cy="166320"/>
            <a:chOff x="1755211" y="1843608"/>
            <a:chExt cx="15804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DA6AA84A-7F13-A0F2-F478-C6F6D7041F6D}"/>
                    </a:ext>
                  </a:extLst>
                </p14:cNvPr>
                <p14:cNvContentPartPr/>
                <p14:nvPr/>
              </p14:nvContentPartPr>
              <p14:xfrm>
                <a:off x="1805611" y="1843608"/>
                <a:ext cx="24840" cy="1598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DA6AA84A-7F13-A0F2-F478-C6F6D7041F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9491" y="1837488"/>
                  <a:ext cx="37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8987FF4D-1162-2307-E7B7-DD79C2E6F3B3}"/>
                    </a:ext>
                  </a:extLst>
                </p14:cNvPr>
                <p14:cNvContentPartPr/>
                <p14:nvPr/>
              </p14:nvContentPartPr>
              <p14:xfrm>
                <a:off x="1821091" y="1943688"/>
                <a:ext cx="92160" cy="6624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8987FF4D-1162-2307-E7B7-DD79C2E6F3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4971" y="1937568"/>
                  <a:ext cx="104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25EC4431-097E-0870-43BC-14D6FE232A94}"/>
                    </a:ext>
                  </a:extLst>
                </p14:cNvPr>
                <p14:cNvContentPartPr/>
                <p14:nvPr/>
              </p14:nvContentPartPr>
              <p14:xfrm>
                <a:off x="1755211" y="1948008"/>
                <a:ext cx="66240" cy="5472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25EC4431-097E-0870-43BC-14D6FE232A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9091" y="1941888"/>
                  <a:ext cx="7848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DAA2ADBF-9359-9B94-6A54-B6BDF0DAA34F}"/>
                  </a:ext>
                </a:extLst>
              </p14:cNvPr>
              <p14:cNvContentPartPr/>
              <p14:nvPr/>
            </p14:nvContentPartPr>
            <p14:xfrm>
              <a:off x="1919011" y="3226368"/>
              <a:ext cx="720" cy="2426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DAA2ADBF-9359-9B94-6A54-B6BDF0DAA3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6771" y="3220248"/>
                <a:ext cx="25200" cy="2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291FAD8-D06A-8DFB-624C-26B1F93049B4}"/>
              </a:ext>
            </a:extLst>
          </p:cNvPr>
          <p:cNvGrpSpPr/>
          <p:nvPr/>
        </p:nvGrpSpPr>
        <p:grpSpPr>
          <a:xfrm>
            <a:off x="1818931" y="3376128"/>
            <a:ext cx="196560" cy="92520"/>
            <a:chOff x="1818931" y="3376128"/>
            <a:chExt cx="196560" cy="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22312A3C-AE67-7ED0-7AA5-BE3A05553F27}"/>
                    </a:ext>
                  </a:extLst>
                </p14:cNvPr>
                <p14:cNvContentPartPr/>
                <p14:nvPr/>
              </p14:nvContentPartPr>
              <p14:xfrm>
                <a:off x="1934131" y="3376128"/>
                <a:ext cx="81360" cy="9252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22312A3C-AE67-7ED0-7AA5-BE3A05553F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8011" y="3370008"/>
                  <a:ext cx="93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02004B13-287C-04B0-E207-D939C19C84AB}"/>
                    </a:ext>
                  </a:extLst>
                </p14:cNvPr>
                <p14:cNvContentPartPr/>
                <p14:nvPr/>
              </p14:nvContentPartPr>
              <p14:xfrm>
                <a:off x="1818931" y="3403128"/>
                <a:ext cx="100800" cy="6552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02004B13-287C-04B0-E207-D939C19C84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2811" y="3397008"/>
                  <a:ext cx="113040" cy="7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AFDABF6-0F0C-8D9B-B477-F0C1505128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51523" y="2028633"/>
            <a:ext cx="3366260" cy="2915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3202D562-BE44-A723-B41C-D263078DE52E}"/>
                  </a:ext>
                </a:extLst>
              </p14:cNvPr>
              <p14:cNvContentPartPr/>
              <p14:nvPr/>
            </p14:nvContentPartPr>
            <p14:xfrm>
              <a:off x="3974611" y="3906408"/>
              <a:ext cx="1360440" cy="36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3202D562-BE44-A723-B41C-D263078DE52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68491" y="3900288"/>
                <a:ext cx="13726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66B3E26-A38F-009B-AD1F-059BE8885527}"/>
                  </a:ext>
                </a:extLst>
              </p14:cNvPr>
              <p14:cNvContentPartPr/>
              <p14:nvPr/>
            </p14:nvContentPartPr>
            <p14:xfrm>
              <a:off x="5146051" y="3802368"/>
              <a:ext cx="185760" cy="27360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66B3E26-A38F-009B-AD1F-059BE88855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39931" y="3796248"/>
                <a:ext cx="19800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767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2B3A4E-AC3A-8CD5-7986-D787EBC838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78" r="14182"/>
          <a:stretch>
            <a:fillRect/>
          </a:stretch>
        </p:blipFill>
        <p:spPr>
          <a:xfrm>
            <a:off x="170683" y="587928"/>
            <a:ext cx="3894996" cy="27226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24DC50-AF2C-6C14-311B-655D59C0B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633" y="1949270"/>
            <a:ext cx="5329179" cy="26063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BF3B57BC-83AC-44CF-B9C7-8BC52D7F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425A6384-6C16-EB13-0BBC-759CF92A7F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08DF9CA7-3321-BE49-AE04-F4F2B4A389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A85D3-AD7C-A0AE-2A8A-FB94B8546A33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27989B-457C-42CD-61DE-E7E643F29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716748"/>
            <a:ext cx="5838121" cy="29190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315C50-8CD9-7FF7-3234-DF3071ABC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715" y="350760"/>
            <a:ext cx="2152360" cy="34847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779DCD-9B2A-1D6E-E440-D2DE1E821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866" y="2484767"/>
            <a:ext cx="3222269" cy="24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2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B446A675-0477-F7F4-95EE-22F3C651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0F0F07F1-7D73-4EAE-D52D-7267B6979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F92CC11C-A918-5B04-4FEB-AFB11EC4EC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4E4350-D285-EF9E-3772-F3E16555632E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4FCDF-284C-3363-FACC-805BCED8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5" y="742573"/>
            <a:ext cx="4364237" cy="32749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4024AC-7DE5-50A6-AA11-6FAEEB90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614" y="687680"/>
            <a:ext cx="3793626" cy="14901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872C47-9701-26B4-DB66-339208648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615" y="2576603"/>
            <a:ext cx="3793626" cy="17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5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57640" y="-13819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noProof="0" dirty="0"/>
              <a:t>Тестування</a:t>
            </a:r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699" y="974856"/>
            <a:ext cx="8635817" cy="3604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Було проведено мануальне</a:t>
            </a:r>
            <a:r>
              <a:rPr lang="en-US" noProof="0" dirty="0">
                <a:solidFill>
                  <a:srgbClr val="0D0D0D"/>
                </a:solidFill>
                <a:highlight>
                  <a:srgbClr val="FFFFFF"/>
                </a:highlight>
              </a:rPr>
              <a:t> (</a:t>
            </a:r>
            <a:r>
              <a:rPr lang="en-US" b="1" noProof="0" dirty="0">
                <a:solidFill>
                  <a:srgbClr val="0D0D0D"/>
                </a:solidFill>
                <a:highlight>
                  <a:srgbClr val="FFFFFF"/>
                </a:highlight>
              </a:rPr>
              <a:t>Smoke + UI/UX</a:t>
            </a:r>
            <a:r>
              <a:rPr lang="en-US" noProof="0" dirty="0">
                <a:solidFill>
                  <a:srgbClr val="0D0D0D"/>
                </a:solidFill>
                <a:highlight>
                  <a:srgbClr val="FFFFFF"/>
                </a:highlight>
              </a:rPr>
              <a:t>) </a:t>
            </a:r>
            <a:r>
              <a:rPr lang="uk-UA" noProof="0" dirty="0">
                <a:solidFill>
                  <a:srgbClr val="0D0D0D"/>
                </a:solidFill>
                <a:highlight>
                  <a:srgbClr val="FFFFFF"/>
                </a:highlight>
              </a:rPr>
              <a:t>тестування та</a:t>
            </a:r>
            <a:r>
              <a:rPr lang="en-US" noProof="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en-US" b="1" noProof="0" dirty="0">
                <a:solidFill>
                  <a:srgbClr val="0D0D0D"/>
                </a:solidFill>
                <a:highlight>
                  <a:srgbClr val="FFFFFF"/>
                </a:highlight>
              </a:rPr>
              <a:t>Unit</a:t>
            </a:r>
            <a:r>
              <a:rPr lang="uk-UA" b="1" noProof="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uk-UA" noProof="0" dirty="0">
                <a:solidFill>
                  <a:srgbClr val="0D0D0D"/>
                </a:solidFill>
                <a:highlight>
                  <a:srgbClr val="FFFFFF"/>
                </a:highlight>
              </a:rPr>
              <a:t>тестування окремих </a:t>
            </a:r>
            <a:r>
              <a:rPr lang="en-US" noProof="0" dirty="0">
                <a:solidFill>
                  <a:srgbClr val="0D0D0D"/>
                </a:solidFill>
                <a:highlight>
                  <a:srgbClr val="FFFFFF"/>
                </a:highlight>
              </a:rPr>
              <a:t>helper-</a:t>
            </a:r>
            <a:r>
              <a:rPr lang="uk-UA" noProof="0" dirty="0" err="1">
                <a:solidFill>
                  <a:srgbClr val="0D0D0D"/>
                </a:solidFill>
                <a:highlight>
                  <a:srgbClr val="FFFFFF"/>
                </a:highlight>
              </a:rPr>
              <a:t>ів</a:t>
            </a:r>
            <a:r>
              <a:rPr lang="uk-UA" noProof="0" dirty="0">
                <a:solidFill>
                  <a:srgbClr val="0D0D0D"/>
                </a:solidFill>
                <a:highlight>
                  <a:srgbClr val="FFFFFF"/>
                </a:highlight>
              </a:rPr>
              <a:t> (допоміжних функцій) правильність роботи яких критично впливає на роботу системи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До таких в нашій системі відносились:</a:t>
            </a:r>
          </a:p>
          <a:p>
            <a:pPr marL="285750" indent="-285750">
              <a:spcBef>
                <a:spcPts val="1500"/>
              </a:spcBef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j</a:t>
            </a:r>
            <a:r>
              <a:rPr lang="en-US" noProof="0" dirty="0" err="1">
                <a:solidFill>
                  <a:srgbClr val="0D0D0D"/>
                </a:solidFill>
                <a:highlight>
                  <a:srgbClr val="FFFFFF"/>
                </a:highlight>
              </a:rPr>
              <a:t>wt.helper.ts</a:t>
            </a:r>
            <a:endParaRPr lang="en-US" noProof="0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285750" indent="-285750">
              <a:spcBef>
                <a:spcPts val="1500"/>
              </a:spcBef>
            </a:pP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</a:rPr>
              <a:t>cloudinary-links.helper.ts</a:t>
            </a:r>
            <a:endParaRPr lang="uk-UA" noProof="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noProof="0" smtClean="0"/>
              <a:t>18</a:t>
            </a:fld>
            <a:endParaRPr lang="uk-UA" noProof="0" dirty="0"/>
          </a:p>
        </p:txBody>
      </p:sp>
      <p:pic>
        <p:nvPicPr>
          <p:cNvPr id="3" name="Рисунок 2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528AA6E-57A9-22B0-630E-ED23896EA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623" y="2094889"/>
            <a:ext cx="3528870" cy="23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Публікація результатів </a:t>
            </a:r>
            <a:endParaRPr sz="3200"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268925" y="894749"/>
            <a:ext cx="5814480" cy="303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Michkivskyi</a:t>
            </a:r>
            <a:r>
              <a:rPr lang="en-US" dirty="0"/>
              <a:t> Yaroslav, </a:t>
            </a:r>
            <a:r>
              <a:rPr lang="en-US" dirty="0" err="1"/>
              <a:t>Uvarenko</a:t>
            </a:r>
            <a:r>
              <a:rPr lang="en-US" dirty="0"/>
              <a:t> Anton, </a:t>
            </a:r>
            <a:r>
              <a:rPr lang="en-US" dirty="0" err="1"/>
              <a:t>Starchyk</a:t>
            </a:r>
            <a:r>
              <a:rPr lang="en-US" dirty="0"/>
              <a:t> Ihor INFORMATION AND ANALYTICAL SYSTEM FOR JOINT EVENT MANAGEMENT // </a:t>
            </a:r>
            <a:r>
              <a:rPr lang="ru-RU" u="sng" dirty="0"/>
              <a:t>Держава, </a:t>
            </a:r>
            <a:r>
              <a:rPr lang="ru-RU" u="sng" dirty="0" err="1"/>
              <a:t>регіони</a:t>
            </a:r>
            <a:r>
              <a:rPr lang="ru-RU" u="sng" dirty="0"/>
              <a:t>, </a:t>
            </a:r>
            <a:r>
              <a:rPr lang="ru-RU" u="sng" dirty="0" err="1"/>
              <a:t>підприємництво</a:t>
            </a:r>
            <a:r>
              <a:rPr lang="ru-RU" u="sng" dirty="0"/>
              <a:t>: </a:t>
            </a:r>
            <a:r>
              <a:rPr lang="ru-RU" u="sng" dirty="0" err="1"/>
              <a:t>інформаційні</a:t>
            </a:r>
            <a:r>
              <a:rPr lang="ru-RU" u="sng" dirty="0"/>
              <a:t>, </a:t>
            </a:r>
            <a:r>
              <a:rPr lang="ru-RU" u="sng" dirty="0" err="1"/>
              <a:t>суспільно-правові</a:t>
            </a:r>
            <a:r>
              <a:rPr lang="ru-RU" u="sng" dirty="0"/>
              <a:t>, </a:t>
            </a:r>
            <a:r>
              <a:rPr lang="ru-RU" u="sng" dirty="0" err="1"/>
              <a:t>соціально-економічні</a:t>
            </a:r>
            <a:r>
              <a:rPr lang="ru-RU" u="sng" dirty="0"/>
              <a:t> </a:t>
            </a:r>
            <a:r>
              <a:rPr lang="ru-RU" u="sng" dirty="0" err="1"/>
              <a:t>аспекти</a:t>
            </a:r>
            <a:r>
              <a:rPr lang="ru-RU" u="sng" dirty="0"/>
              <a:t> </a:t>
            </a:r>
            <a:r>
              <a:rPr lang="ru-RU" u="sng" dirty="0" err="1"/>
              <a:t>розвитку</a:t>
            </a:r>
            <a:r>
              <a:rPr lang="ru-RU" u="sng" dirty="0"/>
              <a:t>: </a:t>
            </a:r>
            <a:r>
              <a:rPr lang="ru-RU" u="sng" dirty="0" err="1"/>
              <a:t>збірник</a:t>
            </a:r>
            <a:r>
              <a:rPr lang="ru-RU" u="sng" dirty="0"/>
              <a:t> </a:t>
            </a:r>
            <a:r>
              <a:rPr lang="ru-RU" u="sng" dirty="0" err="1"/>
              <a:t>матеріалів</a:t>
            </a:r>
            <a:r>
              <a:rPr lang="ru-RU" u="sng" dirty="0"/>
              <a:t> </a:t>
            </a:r>
            <a:r>
              <a:rPr lang="en-US" u="sng" dirty="0"/>
              <a:t>VI </a:t>
            </a:r>
            <a:r>
              <a:rPr lang="ru-RU" u="sng" dirty="0" err="1"/>
              <a:t>Міжнародної</a:t>
            </a:r>
            <a:r>
              <a:rPr lang="ru-RU" u="sng" dirty="0"/>
              <a:t> </a:t>
            </a:r>
            <a:r>
              <a:rPr lang="ru-RU" u="sng" dirty="0" err="1"/>
              <a:t>конференції</a:t>
            </a:r>
            <a:r>
              <a:rPr lang="ru-RU" u="sng" dirty="0"/>
              <a:t> (5 грудня 2024 р., м. </a:t>
            </a:r>
            <a:r>
              <a:rPr lang="ru-RU" u="sng" dirty="0" err="1"/>
              <a:t>Київ</a:t>
            </a:r>
            <a:r>
              <a:rPr lang="ru-RU" u="sng" dirty="0"/>
              <a:t>): </a:t>
            </a:r>
            <a:r>
              <a:rPr lang="ru-RU" u="sng" dirty="0" err="1"/>
              <a:t>Університет</a:t>
            </a:r>
            <a:r>
              <a:rPr lang="ru-RU" u="sng" dirty="0"/>
              <a:t> "КРОК", 2024</a:t>
            </a:r>
            <a:r>
              <a:rPr lang="ru-RU" dirty="0"/>
              <a:t> – </a:t>
            </a:r>
            <a:r>
              <a:rPr lang="en-US" dirty="0"/>
              <a:t>URL: </a:t>
            </a:r>
            <a:r>
              <a:rPr lang="en-US" u="sng" dirty="0">
                <a:hlinkClick r:id="rId3"/>
              </a:rPr>
              <a:t>https://conf.krok.edu.ua/SRE/SRE-2024/paper/view/2656</a:t>
            </a:r>
            <a:r>
              <a:rPr lang="en-US" dirty="0"/>
              <a:t>   </a:t>
            </a:r>
          </a:p>
          <a:p>
            <a:pPr marL="0" lvl="0" indent="0">
              <a:buNone/>
            </a:pPr>
            <a:endParaRPr lang="ru-RU" dirty="0"/>
          </a:p>
          <a:p>
            <a:pPr marL="0" lvl="0" indent="0">
              <a:buNone/>
            </a:pPr>
            <a:r>
              <a:rPr lang="ru-RU" dirty="0" err="1"/>
              <a:t>Orlova-Kurilova</a:t>
            </a:r>
            <a:r>
              <a:rPr lang="ru-RU" dirty="0"/>
              <a:t> O.V., </a:t>
            </a:r>
            <a:r>
              <a:rPr lang="ru-RU" dirty="0" err="1"/>
              <a:t>Michkivsky</a:t>
            </a:r>
            <a:r>
              <a:rPr lang="ru-RU" dirty="0"/>
              <a:t> Y.S. ANALYSIS OF THE POPULARITY OF USING PLATFORMS FOR REMOTE COMMUNICATION // </a:t>
            </a:r>
            <a:r>
              <a:rPr lang="ru-RU" dirty="0" err="1"/>
              <a:t>Збірник</a:t>
            </a:r>
            <a:r>
              <a:rPr lang="ru-RU" dirty="0"/>
              <a:t> </a:t>
            </a:r>
            <a:r>
              <a:rPr lang="ru-RU" dirty="0" err="1"/>
              <a:t>матеріалів</a:t>
            </a:r>
            <a:r>
              <a:rPr lang="ru-RU" dirty="0"/>
              <a:t> ІІІ </a:t>
            </a:r>
            <a:r>
              <a:rPr lang="ru-RU" dirty="0" err="1"/>
              <a:t>Міжнародної</a:t>
            </a:r>
            <a:r>
              <a:rPr lang="ru-RU" dirty="0"/>
              <a:t> </a:t>
            </a:r>
            <a:r>
              <a:rPr lang="ru-RU" dirty="0" err="1"/>
              <a:t>науково-практичної</a:t>
            </a:r>
            <a:r>
              <a:rPr lang="ru-RU" dirty="0"/>
              <a:t> </a:t>
            </a:r>
            <a:r>
              <a:rPr lang="ru-RU" dirty="0" err="1"/>
              <a:t>конференції</a:t>
            </a:r>
            <a:r>
              <a:rPr lang="ru-RU" dirty="0"/>
              <a:t> «АГРАРНА ОСВІТА: МИНУЛЕ, СУЧАСНЕ, МАЙБУТНЄ», (м. </a:t>
            </a:r>
            <a:r>
              <a:rPr lang="ru-RU" dirty="0" err="1"/>
              <a:t>Київ</a:t>
            </a:r>
            <a:r>
              <a:rPr lang="ru-RU" dirty="0"/>
              <a:t>, 09-10 листопада 2023 р.) / </a:t>
            </a:r>
            <a:r>
              <a:rPr lang="ru-RU" dirty="0" err="1"/>
              <a:t>Східноукраїнський</a:t>
            </a:r>
            <a:r>
              <a:rPr lang="ru-RU" dirty="0"/>
              <a:t> </a:t>
            </a:r>
            <a:r>
              <a:rPr lang="ru-RU" dirty="0" err="1"/>
              <a:t>національний</a:t>
            </a:r>
            <a:r>
              <a:rPr lang="ru-RU" dirty="0"/>
              <a:t> </a:t>
            </a:r>
            <a:r>
              <a:rPr lang="ru-RU" dirty="0" err="1"/>
              <a:t>університет</a:t>
            </a:r>
            <a:r>
              <a:rPr lang="ru-RU" dirty="0"/>
              <a:t> </a:t>
            </a:r>
            <a:r>
              <a:rPr lang="ru-RU" dirty="0" err="1"/>
              <a:t>імені</a:t>
            </a:r>
            <a:r>
              <a:rPr lang="ru-RU" dirty="0"/>
              <a:t> </a:t>
            </a:r>
            <a:r>
              <a:rPr lang="ru-RU" dirty="0" err="1"/>
              <a:t>Володимира</a:t>
            </a:r>
            <a:r>
              <a:rPr lang="ru-RU" dirty="0"/>
              <a:t> Даля – </a:t>
            </a:r>
            <a:r>
              <a:rPr lang="ru-RU" dirty="0" err="1"/>
              <a:t>Київ</a:t>
            </a:r>
            <a:r>
              <a:rPr lang="ru-RU" dirty="0"/>
              <a:t>, 2023. – 325 с. – С 143-150 URL: </a:t>
            </a:r>
            <a:r>
              <a:rPr lang="ru-RU" u="sng" dirty="0">
                <a:hlinkClick r:id="rId4"/>
              </a:rPr>
              <a:t>https://snu.edu.ua/wp-content/uploads/2024/01/agro_osvita_2023.pdf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19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4DB0A1-0CC0-39C6-1ED5-C4566BB1D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304" y="143582"/>
            <a:ext cx="2442274" cy="26180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4EB6D8-C657-59CB-B194-D10E3ED15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305" y="2757365"/>
            <a:ext cx="2442274" cy="21838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831300"/>
            <a:ext cx="7026171" cy="35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>
              <a:spcBef>
                <a:spcPts val="1200"/>
              </a:spcBef>
              <a:buNone/>
            </a:pPr>
            <a:r>
              <a:rPr lang="uk-UA" dirty="0"/>
              <a:t>Метою роботи є створення клієнтської частини веб-системи для користувачів які хочуть створювати, зберігати та спільно з друзями редагувати згадки про події у зручному форматі.</a:t>
            </a:r>
            <a:br>
              <a:rPr lang="uk-UA" dirty="0"/>
            </a:br>
            <a:endParaRPr lang="uk-UA" dirty="0"/>
          </a:p>
          <a:p>
            <a:pPr marL="0" lvl="0" indent="0">
              <a:spcBef>
                <a:spcPts val="1200"/>
              </a:spcBef>
              <a:buNone/>
            </a:pPr>
            <a:r>
              <a:rPr lang="uk-UA" sz="2300" dirty="0">
                <a:ea typeface="Ebrima" panose="02000000000000000000" pitchFamily="2" charset="0"/>
                <a:cs typeface="Ebrima" panose="02000000000000000000" pitchFamily="2" charset="0"/>
              </a:rPr>
              <a:t>Актуальність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uk-UA" dirty="0"/>
              <a:t>З розвитком соцмереж, хмарних сховищ і побічних сервісів, зростає попит на рішення, які забезпечують не лише збереження фотографій, але й ефективну взаємодію з ними: сортування, редагування, спільне використання та групову участь у створенні візуального контенту.</a:t>
            </a: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024181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У ході роботи було:</a:t>
            </a:r>
          </a:p>
          <a:p>
            <a:pPr marL="285750" indent="-285750">
              <a:lnSpc>
                <a:spcPct val="150000"/>
              </a:lnSpc>
            </a:pPr>
            <a:r>
              <a:rPr lang="ru-RU" dirty="0"/>
              <a:t>проведено </a:t>
            </a:r>
            <a:r>
              <a:rPr lang="ru-RU" dirty="0" err="1"/>
              <a:t>ґрунтовний</a:t>
            </a:r>
            <a:r>
              <a:rPr lang="ru-RU" dirty="0"/>
              <a:t> </a:t>
            </a:r>
            <a:r>
              <a:rPr lang="ru-RU" dirty="0" err="1"/>
              <a:t>аналіз</a:t>
            </a:r>
            <a:r>
              <a:rPr lang="ru-RU" dirty="0"/>
              <a:t> </a:t>
            </a:r>
            <a:r>
              <a:rPr lang="ru-RU" dirty="0" err="1"/>
              <a:t>предметної</a:t>
            </a:r>
            <a:r>
              <a:rPr lang="ru-RU" dirty="0"/>
              <a:t> </a:t>
            </a:r>
            <a:r>
              <a:rPr lang="ru-RU" dirty="0" err="1"/>
              <a:t>галузі</a:t>
            </a:r>
            <a:endParaRPr lang="ru-RU" dirty="0"/>
          </a:p>
          <a:p>
            <a:pPr marL="285750" indent="-285750">
              <a:lnSpc>
                <a:spcPct val="150000"/>
              </a:lnSpc>
            </a:pPr>
            <a:r>
              <a:rPr lang="uk-UA" dirty="0"/>
              <a:t>сформовано вимоги до програмної системи</a:t>
            </a:r>
          </a:p>
          <a:p>
            <a:pPr marL="285750" indent="-285750">
              <a:lnSpc>
                <a:spcPct val="150000"/>
              </a:lnSpc>
            </a:pPr>
            <a:r>
              <a:rPr lang="uk-UA" dirty="0" err="1"/>
              <a:t>спроєктовано</a:t>
            </a:r>
            <a:r>
              <a:rPr lang="uk-UA" dirty="0"/>
              <a:t> програмну систему відповідно до вимог</a:t>
            </a:r>
          </a:p>
          <a:p>
            <a:pPr marL="285750" indent="-285750">
              <a:lnSpc>
                <a:spcPct val="150000"/>
              </a:lnSpc>
            </a:pPr>
            <a:r>
              <a:rPr lang="uk-UA" dirty="0"/>
              <a:t>реалізовано програмну систему с урахуванням сучасних практик та технологій</a:t>
            </a:r>
          </a:p>
          <a:p>
            <a:pPr marL="285750" indent="-285750">
              <a:lnSpc>
                <a:spcPct val="150000"/>
              </a:lnSpc>
            </a:pPr>
            <a:r>
              <a:rPr lang="uk-UA" dirty="0" err="1"/>
              <a:t>протестовано</a:t>
            </a:r>
            <a:r>
              <a:rPr lang="uk-UA" dirty="0"/>
              <a:t> стабільність роботи результуючого продукту</a:t>
            </a: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20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Зображення, що містить знімок екрана, програмне забезпечення, Мультимедійне програмне забезпечення, хмара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827EC18D-640C-7FC7-E2D4-A4F7B544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66"/>
          <a:stretch>
            <a:fillRect/>
          </a:stretch>
        </p:blipFill>
        <p:spPr>
          <a:xfrm>
            <a:off x="342872" y="727154"/>
            <a:ext cx="3461117" cy="21383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Значок на компьютер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9EB0FA8-D57E-9B0E-E921-B3738C7D4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0" t="7156" r="27058"/>
          <a:stretch>
            <a:fillRect/>
          </a:stretch>
        </p:blipFill>
        <p:spPr bwMode="auto">
          <a:xfrm>
            <a:off x="6113633" y="873758"/>
            <a:ext cx="2948659" cy="20705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5" name="Рисунок 4" descr="Instagram представил новый формат публикаций &quot;Руководства&quot;">
            <a:extLst>
              <a:ext uri="{FF2B5EF4-FFF2-40B4-BE49-F238E27FC236}">
                <a16:creationId xmlns:a16="http://schemas.microsoft.com/office/drawing/2014/main" id="{74CF9E8E-245A-70E1-15B0-4CA83FBDB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9" y="2571750"/>
            <a:ext cx="3629750" cy="24782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29AC4-438A-F730-17B3-4FFD9ECC88B2}"/>
              </a:ext>
            </a:extLst>
          </p:cNvPr>
          <p:cNvSpPr txBox="1"/>
          <p:nvPr/>
        </p:nvSpPr>
        <p:spPr>
          <a:xfrm>
            <a:off x="4633158" y="2790467"/>
            <a:ext cx="20168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Instagram</a:t>
            </a:r>
          </a:p>
          <a:p>
            <a:r>
              <a:rPr lang="en-US" dirty="0"/>
              <a:t>+ </a:t>
            </a:r>
            <a:r>
              <a:rPr lang="uk-UA" dirty="0"/>
              <a:t>простий</a:t>
            </a:r>
          </a:p>
          <a:p>
            <a:r>
              <a:rPr lang="uk-UA" dirty="0"/>
              <a:t>+ оптимізація</a:t>
            </a:r>
          </a:p>
          <a:p>
            <a:r>
              <a:rPr lang="uk-UA" dirty="0"/>
              <a:t>+ інтеграції</a:t>
            </a:r>
          </a:p>
          <a:p>
            <a:r>
              <a:rPr lang="uk-UA" dirty="0"/>
              <a:t>- жорстка структура</a:t>
            </a:r>
          </a:p>
          <a:p>
            <a:r>
              <a:rPr lang="uk-UA" dirty="0"/>
              <a:t>- спільне редагування</a:t>
            </a:r>
          </a:p>
          <a:p>
            <a:r>
              <a:rPr lang="uk-UA" dirty="0"/>
              <a:t>- система тегів та </a:t>
            </a:r>
          </a:p>
          <a:p>
            <a:r>
              <a:rPr lang="uk-UA" dirty="0"/>
              <a:t>пошуку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62E68-D049-7FD4-BE0B-32804E5C006C}"/>
              </a:ext>
            </a:extLst>
          </p:cNvPr>
          <p:cNvSpPr txBox="1"/>
          <p:nvPr/>
        </p:nvSpPr>
        <p:spPr>
          <a:xfrm>
            <a:off x="3834217" y="727154"/>
            <a:ext cx="205376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Notion</a:t>
            </a:r>
          </a:p>
          <a:p>
            <a:r>
              <a:rPr lang="en-US" dirty="0"/>
              <a:t>+ </a:t>
            </a:r>
            <a:r>
              <a:rPr lang="uk-UA" dirty="0"/>
              <a:t>гнучкість</a:t>
            </a:r>
          </a:p>
          <a:p>
            <a:r>
              <a:rPr lang="uk-UA" dirty="0"/>
              <a:t>+ співпраця у </a:t>
            </a:r>
          </a:p>
          <a:p>
            <a:r>
              <a:rPr lang="uk-UA" dirty="0"/>
              <a:t>реальному часі</a:t>
            </a:r>
          </a:p>
          <a:p>
            <a:r>
              <a:rPr lang="uk-UA" dirty="0"/>
              <a:t>+ щоденники, </a:t>
            </a:r>
            <a:r>
              <a:rPr lang="uk-UA" dirty="0" err="1"/>
              <a:t>бд</a:t>
            </a:r>
            <a:r>
              <a:rPr lang="uk-UA" dirty="0"/>
              <a:t>, </a:t>
            </a:r>
            <a:r>
              <a:rPr lang="en-US" dirty="0"/>
              <a:t>D&amp;D</a:t>
            </a:r>
            <a:endParaRPr lang="uk-UA" dirty="0"/>
          </a:p>
          <a:p>
            <a:r>
              <a:rPr lang="uk-UA" dirty="0"/>
              <a:t>- </a:t>
            </a:r>
            <a:r>
              <a:rPr lang="ru-RU" dirty="0"/>
              <a:t>спец</a:t>
            </a:r>
            <a:r>
              <a:rPr lang="uk-UA" dirty="0" err="1"/>
              <a:t>іалізація</a:t>
            </a:r>
            <a:endParaRPr lang="uk-UA" dirty="0"/>
          </a:p>
          <a:p>
            <a:r>
              <a:rPr lang="uk-UA" dirty="0"/>
              <a:t>- складність</a:t>
            </a:r>
          </a:p>
          <a:p>
            <a:r>
              <a:rPr lang="uk-UA" dirty="0"/>
              <a:t>- </a:t>
            </a:r>
            <a:r>
              <a:rPr lang="uk-UA" dirty="0" err="1"/>
              <a:t>широкоформатність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ADD46-B3F4-3A86-AEFE-48170CD9709D}"/>
              </a:ext>
            </a:extLst>
          </p:cNvPr>
          <p:cNvSpPr txBox="1"/>
          <p:nvPr/>
        </p:nvSpPr>
        <p:spPr>
          <a:xfrm>
            <a:off x="6942802" y="2944355"/>
            <a:ext cx="211949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Google Photos</a:t>
            </a:r>
          </a:p>
          <a:p>
            <a:pPr algn="r"/>
            <a:r>
              <a:rPr lang="en-US" dirty="0"/>
              <a:t>+ </a:t>
            </a:r>
            <a:r>
              <a:rPr lang="uk-UA" dirty="0"/>
              <a:t>автоматизація</a:t>
            </a:r>
          </a:p>
          <a:p>
            <a:pPr algn="r"/>
            <a:r>
              <a:rPr lang="uk-UA" dirty="0"/>
              <a:t>+ сховище та інтеграції</a:t>
            </a:r>
          </a:p>
          <a:p>
            <a:pPr algn="r"/>
            <a:r>
              <a:rPr lang="uk-UA" dirty="0"/>
              <a:t>+ інструменти</a:t>
            </a:r>
          </a:p>
          <a:p>
            <a:pPr algn="r"/>
            <a:r>
              <a:rPr lang="uk-UA" dirty="0"/>
              <a:t>- структура подій</a:t>
            </a:r>
          </a:p>
          <a:p>
            <a:pPr algn="r"/>
            <a:r>
              <a:rPr lang="uk-UA" dirty="0"/>
              <a:t>- спільне редагування</a:t>
            </a:r>
          </a:p>
          <a:p>
            <a:pPr algn="r"/>
            <a:r>
              <a:rPr lang="uk-UA" dirty="0"/>
              <a:t>- коментарі</a:t>
            </a:r>
            <a:endParaRPr lang="LID409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740588"/>
            <a:ext cx="8520600" cy="383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uk-UA" dirty="0">
                <a:highlight>
                  <a:srgbClr val="FFFFFF"/>
                </a:highlight>
              </a:rPr>
              <a:t>Ключові функціональні напрямки, які мають бути реалізовані у </a:t>
            </a:r>
            <a:r>
              <a:rPr lang="uk-UA" dirty="0" err="1">
                <a:highlight>
                  <a:srgbClr val="FFFFFF"/>
                </a:highlight>
              </a:rPr>
              <a:t>фронтенд</a:t>
            </a:r>
            <a:r>
              <a:rPr lang="uk-UA" dirty="0">
                <a:highlight>
                  <a:srgbClr val="FFFFFF"/>
                </a:highlight>
              </a:rPr>
              <a:t>-частині:</a:t>
            </a:r>
          </a:p>
          <a:p>
            <a:pPr lvl="0"/>
            <a:r>
              <a:rPr lang="en-US" dirty="0">
                <a:highlight>
                  <a:srgbClr val="FFFFFF"/>
                </a:highlight>
              </a:rPr>
              <a:t>auth </a:t>
            </a:r>
            <a:r>
              <a:rPr lang="uk-UA" dirty="0">
                <a:highlight>
                  <a:srgbClr val="FFFFFF"/>
                </a:highlight>
              </a:rPr>
              <a:t>сторінки</a:t>
            </a:r>
          </a:p>
          <a:p>
            <a:r>
              <a:rPr lang="uk-UA" dirty="0">
                <a:highlight>
                  <a:srgbClr val="FFFFFF"/>
                </a:highlight>
              </a:rPr>
              <a:t>навігаційне меню</a:t>
            </a:r>
            <a:endParaRPr lang="en-US" dirty="0">
              <a:highlight>
                <a:srgbClr val="FFFFFF"/>
              </a:highlight>
            </a:endParaRPr>
          </a:p>
          <a:p>
            <a:pPr lvl="0"/>
            <a:r>
              <a:rPr lang="uk-UA" dirty="0" err="1">
                <a:highlight>
                  <a:srgbClr val="FFFFFF"/>
                </a:highlight>
              </a:rPr>
              <a:t>дашборд</a:t>
            </a:r>
            <a:endParaRPr lang="uk-UA" dirty="0">
              <a:highlight>
                <a:srgbClr val="FFFFFF"/>
              </a:highlight>
            </a:endParaRPr>
          </a:p>
          <a:p>
            <a:pPr lvl="0"/>
            <a:r>
              <a:rPr lang="uk-UA" dirty="0">
                <a:highlight>
                  <a:srgbClr val="FFFFFF"/>
                </a:highlight>
              </a:rPr>
              <a:t>сторінка створення/редагування події</a:t>
            </a:r>
          </a:p>
          <a:p>
            <a:pPr lvl="0"/>
            <a:r>
              <a:rPr lang="uk-UA" dirty="0">
                <a:highlight>
                  <a:srgbClr val="FFFFFF"/>
                </a:highlight>
              </a:rPr>
              <a:t>перегляд події</a:t>
            </a:r>
            <a:r>
              <a:rPr lang="en-US" dirty="0">
                <a:highlight>
                  <a:srgbClr val="FFFFFF"/>
                </a:highlight>
              </a:rPr>
              <a:t> + </a:t>
            </a:r>
            <a:r>
              <a:rPr lang="ru-RU" dirty="0" err="1">
                <a:highlight>
                  <a:srgbClr val="FFFFFF"/>
                </a:highlight>
              </a:rPr>
              <a:t>коментування</a:t>
            </a:r>
            <a:endParaRPr lang="uk-UA" dirty="0">
              <a:highlight>
                <a:srgbClr val="FFFFFF"/>
              </a:highlight>
            </a:endParaRPr>
          </a:p>
          <a:p>
            <a:pPr lvl="0"/>
            <a:r>
              <a:rPr lang="uk-UA" dirty="0">
                <a:highlight>
                  <a:srgbClr val="FFFFFF"/>
                </a:highlight>
              </a:rPr>
              <a:t>сторінка керування архівом зображень</a:t>
            </a:r>
          </a:p>
          <a:p>
            <a:pPr lvl="0"/>
            <a:r>
              <a:rPr lang="uk-UA" dirty="0">
                <a:highlight>
                  <a:srgbClr val="FFFFFF"/>
                </a:highlight>
              </a:rPr>
              <a:t>профіль + модуль соціальної взаємодії (вкладка друзів)</a:t>
            </a:r>
          </a:p>
          <a:p>
            <a:pPr lvl="0"/>
            <a:r>
              <a:rPr lang="uk-UA" dirty="0">
                <a:highlight>
                  <a:srgbClr val="FFFFFF"/>
                </a:highlight>
              </a:rPr>
              <a:t>адаптивність інтерфейсу</a:t>
            </a: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521015FA-54A0-96C0-CD08-EC1C167E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C8BD325B-38AF-46BA-5417-85DDE346E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pic>
        <p:nvPicPr>
          <p:cNvPr id="87" name="Google Shape;87;p16">
            <a:extLst>
              <a:ext uri="{FF2B5EF4-FFF2-40B4-BE49-F238E27FC236}">
                <a16:creationId xmlns:a16="http://schemas.microsoft.com/office/drawing/2014/main" id="{3BDEDE0B-79D9-7018-6F89-452F316484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559608-18AA-5BBD-935A-D2E5A7551646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5" name="Рисунок 4" descr="Зображення, що містить малюнок, схема, текст, ескіз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531C1A13-C8E5-77D2-939A-A53B52E7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194" y="770232"/>
            <a:ext cx="4093105" cy="39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85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28246657-41CF-BB36-4AEC-6C99D66E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A5A68C4A-D516-071E-4394-7707892C96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4828483" cy="137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ru-RU" sz="3200" dirty="0" err="1"/>
              <a:t>Аналіз</a:t>
            </a:r>
            <a:r>
              <a:rPr lang="ru-RU" sz="3200" dirty="0"/>
              <a:t> </a:t>
            </a:r>
            <a:r>
              <a:rPr lang="ru-RU" sz="3200" dirty="0" err="1"/>
              <a:t>послідовності</a:t>
            </a:r>
            <a:r>
              <a:rPr lang="ru-RU" sz="3200" dirty="0"/>
              <a:t> </a:t>
            </a:r>
            <a:r>
              <a:rPr lang="ru-RU" sz="3200" dirty="0" err="1"/>
              <a:t>дій</a:t>
            </a:r>
            <a:r>
              <a:rPr lang="ru-RU" sz="3200" dirty="0"/>
              <a:t> при </a:t>
            </a:r>
            <a:r>
              <a:rPr lang="ru-RU" sz="3200" dirty="0" err="1"/>
              <a:t>створенні</a:t>
            </a:r>
            <a:r>
              <a:rPr lang="ru-RU" sz="3200" dirty="0"/>
              <a:t> </a:t>
            </a:r>
            <a:r>
              <a:rPr lang="ru-RU" sz="3200" dirty="0" err="1"/>
              <a:t>події</a:t>
            </a:r>
            <a:endParaRPr sz="3200" dirty="0"/>
          </a:p>
        </p:txBody>
      </p:sp>
      <p:pic>
        <p:nvPicPr>
          <p:cNvPr id="87" name="Google Shape;87;p16">
            <a:extLst>
              <a:ext uri="{FF2B5EF4-FFF2-40B4-BE49-F238E27FC236}">
                <a16:creationId xmlns:a16="http://schemas.microsoft.com/office/drawing/2014/main" id="{1777F27C-2075-BACB-A9D3-DD376489C8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454C-A2C5-98A7-C607-D23627AFC94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5" name="Рисунок 4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F9334FA-46E9-C0D5-CE5C-0F7A7F056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183" y="163307"/>
            <a:ext cx="3638057" cy="44870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6CD4D-F07F-038F-EDD9-3E3BBFCFE03B}"/>
              </a:ext>
            </a:extLst>
          </p:cNvPr>
          <p:cNvSpPr txBox="1"/>
          <p:nvPr/>
        </p:nvSpPr>
        <p:spPr>
          <a:xfrm>
            <a:off x="311700" y="1483511"/>
            <a:ext cx="4116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Діаграма послідовності створена для кращого розуміння механізму створення події та розбиття його на декілька окремих функцій. </a:t>
            </a:r>
          </a:p>
          <a:p>
            <a:r>
              <a:rPr lang="uk-UA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Це полегшить можливість як розробки так і користування таким механізмом</a:t>
            </a:r>
            <a:endParaRPr lang="LID4096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53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B8492B0D-0668-444C-44BD-70C5D0CD5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7C9F532-1830-7B2D-E4B9-E35B053A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11" y="645024"/>
            <a:ext cx="2761889" cy="2789582"/>
          </a:xfrm>
          <a:prstGeom prst="rect">
            <a:avLst/>
          </a:prstGeom>
        </p:spPr>
      </p:pic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8B50496D-8B50-A6A3-3CE1-C547CC26D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Розроблені макети у </a:t>
            </a: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Wireframe</a:t>
            </a:r>
            <a:endParaRPr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7" name="Google Shape;87;p16">
            <a:extLst>
              <a:ext uri="{FF2B5EF4-FFF2-40B4-BE49-F238E27FC236}">
                <a16:creationId xmlns:a16="http://schemas.microsoft.com/office/drawing/2014/main" id="{0D83FA63-05F3-BDFE-4276-5C0A83FB12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E111B2-226A-354C-4361-F4AD818967FE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5" name="Рисунок 4" descr="Изображение выглядит как текст, снимок экрана, число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28C9089-EED4-F24F-D5C6-7AD2398C4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5" y="755703"/>
            <a:ext cx="2936549" cy="319992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сплей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8798605-B373-A2FD-70A6-4F803A98D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5474" y="755703"/>
            <a:ext cx="3462528" cy="23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0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894750"/>
            <a:ext cx="672389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uk-UA" dirty="0" err="1">
                <a:highlight>
                  <a:srgbClr val="FFFFFF"/>
                </a:highlight>
              </a:rPr>
              <a:t>React</a:t>
            </a:r>
            <a:r>
              <a:rPr lang="uk-UA" dirty="0">
                <a:highlight>
                  <a:srgbClr val="FFFFFF"/>
                </a:highlight>
              </a:rPr>
              <a:t> – як основа для компонувальної архітектури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 err="1">
                <a:highlight>
                  <a:srgbClr val="FFFFFF"/>
                </a:highlight>
              </a:rPr>
              <a:t>TypeScript</a:t>
            </a:r>
            <a:r>
              <a:rPr lang="uk-UA" dirty="0">
                <a:highlight>
                  <a:srgbClr val="FFFFFF"/>
                </a:highlight>
              </a:rPr>
              <a:t> – для забезпечення </a:t>
            </a:r>
            <a:r>
              <a:rPr lang="uk-UA" dirty="0" err="1">
                <a:highlight>
                  <a:srgbClr val="FFFFFF"/>
                </a:highlight>
              </a:rPr>
              <a:t>типобезпеки</a:t>
            </a:r>
            <a:r>
              <a:rPr lang="uk-UA" dirty="0">
                <a:highlight>
                  <a:srgbClr val="FFFFFF"/>
                </a:highlight>
              </a:rPr>
              <a:t> і масштабованості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 err="1">
                <a:highlight>
                  <a:srgbClr val="FFFFFF"/>
                </a:highlight>
              </a:rPr>
              <a:t>Tailwind</a:t>
            </a:r>
            <a:r>
              <a:rPr lang="uk-UA" dirty="0">
                <a:highlight>
                  <a:srgbClr val="FFFFFF"/>
                </a:highlight>
              </a:rPr>
              <a:t> CSS – для побудови адаптивного, легкого та гнучкого дизайну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>
                <a:highlight>
                  <a:srgbClr val="FFFFFF"/>
                </a:highlight>
              </a:rPr>
              <a:t>REST API для отримання динамічних даних від серверної частини.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1026" name="Picture 2" descr="Хекслет - Мы в Хекслете любим свой стек технологий :) Когда рассказываем  другим — многие завидуют: Rails, Docker, AWS, React JS. Реакт мы используем  в первую очередь для создания веб-среды для разработки">
            <a:extLst>
              <a:ext uri="{FF2B5EF4-FFF2-40B4-BE49-F238E27FC236}">
                <a16:creationId xmlns:a16="http://schemas.microsoft.com/office/drawing/2014/main" id="{7E49959F-C5F3-80DD-F7F9-A61FE0F4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57" y="969515"/>
            <a:ext cx="795885" cy="7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06DC30-0AF2-8A09-D826-2A07BACF3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57" y="1768953"/>
            <a:ext cx="799438" cy="7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ilwind CSS">
            <a:extLst>
              <a:ext uri="{FF2B5EF4-FFF2-40B4-BE49-F238E27FC236}">
                <a16:creationId xmlns:a16="http://schemas.microsoft.com/office/drawing/2014/main" id="{B94E6F18-4A44-916C-BE75-2B31D90E3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975" y="2575110"/>
            <a:ext cx="803383" cy="79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T API - Квантум">
            <a:extLst>
              <a:ext uri="{FF2B5EF4-FFF2-40B4-BE49-F238E27FC236}">
                <a16:creationId xmlns:a16="http://schemas.microsoft.com/office/drawing/2014/main" id="{5FFE589B-672F-BA64-63D9-E4E2A9C8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37" y="3374548"/>
            <a:ext cx="782705" cy="78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6434156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створенного 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80959"/>
            <a:ext cx="8520600" cy="317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Основні моменти:</a:t>
            </a:r>
          </a:p>
          <a:p>
            <a:pPr marL="285750" indent="-285750">
              <a:lnSpc>
                <a:spcPct val="120000"/>
              </a:lnSpc>
              <a:spcBef>
                <a:spcPts val="1500"/>
              </a:spcBef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модульна архітектура</a:t>
            </a:r>
          </a:p>
          <a:p>
            <a:pPr marL="285750" indent="-285750">
              <a:lnSpc>
                <a:spcPct val="120000"/>
              </a:lnSpc>
              <a:spcBef>
                <a:spcPts val="1500"/>
              </a:spcBef>
            </a:pPr>
            <a:r>
              <a:rPr lang="uk-UA" dirty="0" err="1">
                <a:solidFill>
                  <a:srgbClr val="0D0D0D"/>
                </a:solidFill>
                <a:highlight>
                  <a:srgbClr val="FFFFFF"/>
                </a:highlight>
              </a:rPr>
              <a:t>перевикористані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компоненти та інше у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shared</a:t>
            </a:r>
            <a:endParaRPr lang="uk-UA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285750" indent="-285750">
              <a:lnSpc>
                <a:spcPct val="120000"/>
              </a:lnSpc>
              <a:spcBef>
                <a:spcPts val="1500"/>
              </a:spcBef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логіка компонентів у хуках</a:t>
            </a:r>
          </a:p>
          <a:p>
            <a:pPr marL="285750" indent="-285750">
              <a:lnSpc>
                <a:spcPct val="120000"/>
              </a:lnSpc>
              <a:spcBef>
                <a:spcPts val="1500"/>
              </a:spcBef>
            </a:pP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</a:rPr>
              <a:t>api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в окремих хуках</a:t>
            </a:r>
          </a:p>
          <a:p>
            <a:pPr marL="285750" indent="-285750">
              <a:lnSpc>
                <a:spcPct val="120000"/>
              </a:lnSpc>
              <a:spcBef>
                <a:spcPts val="1500"/>
              </a:spcBef>
            </a:pP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допоміжні функції у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helpers</a:t>
            </a:r>
            <a:endParaRPr lang="uk-UA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285750" indent="-285750">
              <a:lnSpc>
                <a:spcPct val="120000"/>
              </a:lnSpc>
              <a:spcBef>
                <a:spcPts val="1500"/>
              </a:spcBef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state management 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у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</a:rPr>
              <a:t> store</a:t>
            </a:r>
            <a:r>
              <a:rPr lang="uk-UA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lang="en-US"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5BCD8E1-9DE2-52BA-4F64-4FBB53AEE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515" y="125422"/>
            <a:ext cx="2304785" cy="48158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ія_до_кв_р_бакалавра_2025.potx" id="{2D21DB9B-3850-471D-A3F5-DCC53C506D88}" vid="{031CE8D5-14A8-4A9D-B104-6F757FA0ACD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презентація_до_кв_р_бакалавра_2025</Template>
  <TotalTime>0</TotalTime>
  <Words>683</Words>
  <Application>Microsoft Office PowerPoint</Application>
  <PresentationFormat>Экран (16:9)</PresentationFormat>
  <Paragraphs>112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Economica</vt:lpstr>
      <vt:lpstr>Ebrima</vt:lpstr>
      <vt:lpstr>Open Sans</vt:lpstr>
      <vt:lpstr>Arial</vt:lpstr>
      <vt:lpstr>Шаблон презентації кваліфікаційної роботи магістрів</vt:lpstr>
      <vt:lpstr>Програмна система для ведення персонального щоденника подій  </vt:lpstr>
      <vt:lpstr>Мета роботи</vt:lpstr>
      <vt:lpstr>Аналіз проблеми (аналіз існуючих рішень) </vt:lpstr>
      <vt:lpstr>Постановка задачі та опис системи</vt:lpstr>
      <vt:lpstr>Постановка задачі та опис системи</vt:lpstr>
      <vt:lpstr>Аналіз послідовності дій при створенні події</vt:lpstr>
      <vt:lpstr>Розроблені макети у Wireframe</vt:lpstr>
      <vt:lpstr>Вибір технологій розробки 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Дизайн системи</vt:lpstr>
      <vt:lpstr>Приклад реалізації провайдера тем</vt:lpstr>
      <vt:lpstr>Приклад реалізації API</vt:lpstr>
      <vt:lpstr>Приклад реалізації store</vt:lpstr>
      <vt:lpstr>Інтерфейс користувача </vt:lpstr>
      <vt:lpstr>Інтерфейс користувача </vt:lpstr>
      <vt:lpstr>Інтерфейс користувача </vt:lpstr>
      <vt:lpstr>Тестування</vt:lpstr>
      <vt:lpstr>Публікація результатів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Мічківський Сергій Миколайович</dc:creator>
  <cp:lastModifiedBy>Мічківський Сергій Миколайович</cp:lastModifiedBy>
  <cp:revision>1</cp:revision>
  <dcterms:created xsi:type="dcterms:W3CDTF">2025-06-09T18:42:09Z</dcterms:created>
  <dcterms:modified xsi:type="dcterms:W3CDTF">2025-06-09T18:42:50Z</dcterms:modified>
</cp:coreProperties>
</file>